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2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  <p:sldId id="264" r:id="rId10"/>
    <p:sldId id="265" r:id="rId11"/>
    <p:sldId id="266" r:id="rId12"/>
    <p:sldId id="267" r:id="rId13"/>
    <p:sldId id="268" r:id="rId14"/>
    <p:sldId id="270" r:id="rId15"/>
    <p:sldId id="271" r:id="rId16"/>
    <p:sldId id="275" r:id="rId17"/>
    <p:sldId id="272" r:id="rId18"/>
    <p:sldId id="273" r:id="rId19"/>
    <p:sldId id="276" r:id="rId20"/>
    <p:sldId id="277" r:id="rId21"/>
    <p:sldId id="278" r:id="rId22"/>
    <p:sldId id="279" r:id="rId23"/>
    <p:sldId id="280" r:id="rId24"/>
    <p:sldId id="281" r:id="rId25"/>
    <p:sldId id="283" r:id="rId26"/>
    <p:sldId id="282" r:id="rId27"/>
    <p:sldId id="284" r:id="rId28"/>
    <p:sldId id="285" r:id="rId29"/>
    <p:sldId id="286" r:id="rId30"/>
    <p:sldId id="269" r:id="rId31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CF9F26-2D85-4A3C-BF7E-B2F0A232C219}" type="datetimeFigureOut">
              <a:rPr lang="es-MX" smtClean="0"/>
              <a:t>26/02/2016</a:t>
            </a:fld>
            <a:endParaRPr lang="es-MX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MX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C26694-0A5C-4521-AB72-1393B35059E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5422828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 noGrp="1" noChangeArrowheads="1"/>
          </p:cNvSpPr>
          <p:nvPr>
            <p:ph type="dt" sz="quarter"/>
          </p:nvPr>
        </p:nvSpPr>
        <p:spPr/>
        <p:txBody>
          <a:bodyPr/>
          <a:lstStyle>
            <a:lvl1pPr eaLnBrk="0" hangingPunct="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eaLnBrk="0" hangingPunct="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eaLnBrk="0" hangingPunct="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eaLnBrk="0" hangingPunct="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eaLnBrk="0" hangingPunct="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>
              <a:buClrTx/>
              <a:buFontTx/>
              <a:buNone/>
            </a:pPr>
            <a:endParaRPr lang="en-US" altLang="es-MX" sz="1000">
              <a:solidFill>
                <a:srgbClr val="000000"/>
              </a:solidFill>
              <a:latin typeface="HelveticaNeueLT Pro 77 BdCn"/>
            </a:endParaRPr>
          </a:p>
          <a:p>
            <a:pPr eaLnBrk="1">
              <a:buClrTx/>
              <a:buFontTx/>
              <a:buNone/>
            </a:pPr>
            <a:fld id="{BC924DEE-74AD-4D71-B435-475EE5D89C2B}" type="slidenum">
              <a:rPr lang="en-US" altLang="es-MX" sz="1000">
                <a:solidFill>
                  <a:srgbClr val="000000"/>
                </a:solidFill>
                <a:latin typeface="HelveticaNeueLT Pro 77 BdCn"/>
              </a:rPr>
              <a:pPr eaLnBrk="1">
                <a:buClrTx/>
                <a:buFontTx/>
                <a:buNone/>
              </a:pPr>
              <a:t>16</a:t>
            </a:fld>
            <a:endParaRPr lang="en-US" altLang="es-MX" sz="1000">
              <a:solidFill>
                <a:srgbClr val="000000"/>
              </a:solidFill>
              <a:latin typeface="HelveticaNeueLT Pro 77 BdCn"/>
            </a:endParaRPr>
          </a:p>
        </p:txBody>
      </p:sp>
      <p:sp>
        <p:nvSpPr>
          <p:cNvPr id="14337" name="Text Box 1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14338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 typeface="Times New Roman" charset="0"/>
              <a:buNone/>
              <a:defRPr/>
            </a:pPr>
            <a:r>
              <a:rPr lang="en-US" dirty="0" smtClean="0">
                <a:ea typeface="ＭＳ Ｐゴシック" charset="0"/>
                <a:cs typeface="+mn-cs"/>
              </a:rPr>
              <a:t>Look up analog ref</a:t>
            </a:r>
          </a:p>
        </p:txBody>
      </p:sp>
    </p:spTree>
    <p:extLst>
      <p:ext uri="{BB962C8B-B14F-4D97-AF65-F5344CB8AC3E}">
        <p14:creationId xmlns:p14="http://schemas.microsoft.com/office/powerpoint/2010/main" val="18059601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s-ES" smtClean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BA39DF-E726-4FF1-8AA2-0131A67CB928}" type="datetimeFigureOut">
              <a:rPr lang="es-MX" smtClean="0"/>
              <a:t>26/02/2016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9612E-1F6A-4D52-94A7-263FF2372DF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6689677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BA39DF-E726-4FF1-8AA2-0131A67CB928}" type="datetimeFigureOut">
              <a:rPr lang="es-MX" smtClean="0"/>
              <a:t>26/02/2016</a:t>
            </a:fld>
            <a:endParaRPr lang="es-MX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9612E-1F6A-4D52-94A7-263FF2372DF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5098281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BA39DF-E726-4FF1-8AA2-0131A67CB928}" type="datetimeFigureOut">
              <a:rPr lang="es-MX" smtClean="0"/>
              <a:t>26/02/2016</a:t>
            </a:fld>
            <a:endParaRPr lang="es-MX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9612E-1F6A-4D52-94A7-263FF2372DF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1544770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BA39DF-E726-4FF1-8AA2-0131A67CB928}" type="datetimeFigureOut">
              <a:rPr lang="es-MX" smtClean="0"/>
              <a:t>26/02/2016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9612E-1F6A-4D52-94A7-263FF2372DF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7067149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BA39DF-E726-4FF1-8AA2-0131A67CB928}" type="datetimeFigureOut">
              <a:rPr lang="es-MX" smtClean="0"/>
              <a:t>26/02/2016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9612E-1F6A-4D52-94A7-263FF2372DF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8916898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BA39DF-E726-4FF1-8AA2-0131A67CB928}" type="datetimeFigureOut">
              <a:rPr lang="es-MX" smtClean="0"/>
              <a:t>26/02/2016</a:t>
            </a:fld>
            <a:endParaRPr lang="es-MX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9612E-1F6A-4D52-94A7-263FF2372DF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1794881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BA39DF-E726-4FF1-8AA2-0131A67CB928}" type="datetimeFigureOut">
              <a:rPr lang="es-MX" smtClean="0"/>
              <a:t>26/02/2016</a:t>
            </a:fld>
            <a:endParaRPr lang="es-MX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9612E-1F6A-4D52-94A7-263FF2372DF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2097801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BA39DF-E726-4FF1-8AA2-0131A67CB928}" type="datetimeFigureOut">
              <a:rPr lang="es-MX" smtClean="0"/>
              <a:t>26/02/2016</a:t>
            </a:fld>
            <a:endParaRPr lang="es-MX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9612E-1F6A-4D52-94A7-263FF2372DF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1111736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BA39DF-E726-4FF1-8AA2-0131A67CB928}" type="datetimeFigureOut">
              <a:rPr lang="es-MX" smtClean="0"/>
              <a:t>26/02/2016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9612E-1F6A-4D52-94A7-263FF2372DF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9884294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BA39DF-E726-4FF1-8AA2-0131A67CB928}" type="datetimeFigureOut">
              <a:rPr lang="es-MX" smtClean="0"/>
              <a:t>26/02/2016</a:t>
            </a:fld>
            <a:endParaRPr lang="es-MX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9612E-1F6A-4D52-94A7-263FF2372DF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7373501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BA39DF-E726-4FF1-8AA2-0131A67CB928}" type="datetimeFigureOut">
              <a:rPr lang="es-MX" smtClean="0"/>
              <a:t>26/02/2016</a:t>
            </a:fld>
            <a:endParaRPr lang="es-MX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s-MX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9612E-1F6A-4D52-94A7-263FF2372DF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4651295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23BA39DF-E726-4FF1-8AA2-0131A67CB928}" type="datetimeFigureOut">
              <a:rPr lang="es-MX" smtClean="0"/>
              <a:t>26/02/2016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B7E9612E-1F6A-4D52-94A7-263FF2372DF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9228510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image" Target="../media/image12.jpeg"/><Relationship Id="rId7" Type="http://schemas.openxmlformats.org/officeDocument/2006/relationships/image" Target="../media/image16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10" Type="http://schemas.openxmlformats.org/officeDocument/2006/relationships/image" Target="../media/image19.jpeg"/><Relationship Id="rId4" Type="http://schemas.openxmlformats.org/officeDocument/2006/relationships/image" Target="../media/image13.jpeg"/><Relationship Id="rId9" Type="http://schemas.openxmlformats.org/officeDocument/2006/relationships/image" Target="../media/image18.gi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7" Type="http://schemas.openxmlformats.org/officeDocument/2006/relationships/image" Target="../media/image26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eg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UoBUXOOdLXY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YWY_Is0L7fE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hyperlink" Target="https://github.com/DAFRELECTRONICS/CursoArduino" TargetMode="Externa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MX" dirty="0" smtClean="0"/>
              <a:t>Introducción a Arduino</a:t>
            </a:r>
            <a:endParaRPr lang="es-MX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MX" dirty="0" smtClean="0"/>
              <a:t>Daniel A. Fernandez Raygoza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94" t="15395" r="30420" b="14220"/>
          <a:stretch>
            <a:fillRect/>
          </a:stretch>
        </p:blipFill>
        <p:spPr bwMode="auto">
          <a:xfrm>
            <a:off x="5005253" y="881398"/>
            <a:ext cx="3929062" cy="2417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31494" t="15395" r="30420" b="14220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" name="CuadroTexto 4"/>
          <p:cNvSpPr txBox="1"/>
          <p:nvPr/>
        </p:nvSpPr>
        <p:spPr>
          <a:xfrm>
            <a:off x="9590467" y="3624417"/>
            <a:ext cx="2485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 smtClean="0"/>
              <a:t>Material creado por: </a:t>
            </a:r>
            <a:endParaRPr lang="es-MX" b="1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7571" y="3993749"/>
            <a:ext cx="2486372" cy="1590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224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7274" y="289771"/>
            <a:ext cx="2692354" cy="2020653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Modelos Arduino</a:t>
            </a:r>
            <a:endParaRPr lang="es-MX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5636" y="165351"/>
            <a:ext cx="3079204" cy="231099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7768" y="2025883"/>
            <a:ext cx="3246629" cy="243664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5636" y="2438506"/>
            <a:ext cx="3186528" cy="239153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3553" y="4357109"/>
            <a:ext cx="3191768" cy="2395472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5015" y="4419114"/>
            <a:ext cx="3026536" cy="2271462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1309" y="218224"/>
            <a:ext cx="3224012" cy="2419671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4590" y="2560851"/>
            <a:ext cx="2590731" cy="1935307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3537" y="4553873"/>
            <a:ext cx="2956560" cy="2218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489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Pero ¿Cuál usaremos nosotros?</a:t>
            </a:r>
            <a:endParaRPr lang="es-MX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670479" y="864108"/>
            <a:ext cx="8010659" cy="5120640"/>
          </a:xfrm>
        </p:spPr>
        <p:txBody>
          <a:bodyPr>
            <a:normAutofit/>
          </a:bodyPr>
          <a:lstStyle/>
          <a:p>
            <a:r>
              <a:rPr lang="es-MX" sz="3200" dirty="0" smtClean="0"/>
              <a:t>Nosotros usaremos el Arduino UNO debido a que no tiene funciones avanzadas difíciles de configurar y además existe muchísima documentación. </a:t>
            </a:r>
          </a:p>
          <a:p>
            <a:r>
              <a:rPr lang="es-MX" sz="3200" dirty="0" smtClean="0"/>
              <a:t>Esta basada en el Atmega328P de Atmel.</a:t>
            </a:r>
          </a:p>
          <a:p>
            <a:r>
              <a:rPr lang="es-MX" sz="3200" dirty="0" smtClean="0"/>
              <a:t>Funciona a 5v, tiene un reloj de 16MHz.</a:t>
            </a:r>
          </a:p>
          <a:p>
            <a:r>
              <a:rPr lang="es-MX" sz="3200" dirty="0" smtClean="0"/>
              <a:t>Posee 14 pines digitales (6 PWM) y 6 pines analógicos. (también funcionan como digitales)</a:t>
            </a:r>
          </a:p>
          <a:p>
            <a:endParaRPr lang="es-MX" sz="3200" dirty="0" smtClean="0"/>
          </a:p>
          <a:p>
            <a:endParaRPr lang="es-MX" sz="3200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0672" y="4650298"/>
            <a:ext cx="2581221" cy="1937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260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Pero ¿Cuál usaremos nosotros?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670479" y="515155"/>
            <a:ext cx="8087931" cy="5808371"/>
          </a:xfrm>
        </p:spPr>
        <p:txBody>
          <a:bodyPr>
            <a:normAutofit lnSpcReduction="10000"/>
          </a:bodyPr>
          <a:lstStyle/>
          <a:p>
            <a:r>
              <a:rPr lang="es-MX" sz="3200" dirty="0" smtClean="0"/>
              <a:t>Se programa a través de un puerto USB.</a:t>
            </a:r>
          </a:p>
          <a:p>
            <a:r>
              <a:rPr lang="es-MX" sz="3200" dirty="0" smtClean="0"/>
              <a:t>Se puede alimentar externamente con una fuente de 7-12v (recomendado).</a:t>
            </a:r>
          </a:p>
          <a:p>
            <a:r>
              <a:rPr lang="es-MX" sz="3200" dirty="0" smtClean="0"/>
              <a:t>El microcontrolador es de 8 bits.</a:t>
            </a:r>
          </a:p>
          <a:p>
            <a:r>
              <a:rPr lang="es-MX" sz="3200" dirty="0" smtClean="0"/>
              <a:t>Cada pin de salida entrega 20ma.</a:t>
            </a:r>
          </a:p>
          <a:p>
            <a:r>
              <a:rPr lang="es-MX" sz="3200" dirty="0" smtClean="0"/>
              <a:t>Tiene 32KB de memoria de programa, de los cuales 0.5KB son del bootloader. </a:t>
            </a:r>
          </a:p>
          <a:p>
            <a:r>
              <a:rPr lang="es-MX" sz="3200" dirty="0" smtClean="0"/>
              <a:t>Tiene 2KB de memoria SRAM y 1KB memoria EEPROM.</a:t>
            </a:r>
          </a:p>
          <a:p>
            <a:r>
              <a:rPr lang="es-MX" sz="3200" dirty="0" smtClean="0"/>
              <a:t>Capaz de comunicaciones I2C, SPI</a:t>
            </a:r>
            <a:r>
              <a:rPr lang="es-MX" sz="3200" dirty="0"/>
              <a:t> </a:t>
            </a:r>
            <a:r>
              <a:rPr lang="es-MX" sz="3200" dirty="0" smtClean="0"/>
              <a:t>y serial entre otras.</a:t>
            </a:r>
            <a:endParaRPr lang="es-MX" sz="3200" dirty="0"/>
          </a:p>
        </p:txBody>
      </p:sp>
    </p:spTree>
    <p:extLst>
      <p:ext uri="{BB962C8B-B14F-4D97-AF65-F5344CB8AC3E}">
        <p14:creationId xmlns:p14="http://schemas.microsoft.com/office/powerpoint/2010/main" val="2901813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5768" y="4843115"/>
            <a:ext cx="2591444" cy="194491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¿Qué es un Shield? </a:t>
            </a:r>
            <a:endParaRPr lang="es-MX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MX" sz="3200" dirty="0"/>
              <a:t>Los Shields o tarjetas de expansión son módulos </a:t>
            </a:r>
            <a:r>
              <a:rPr lang="es-MX" sz="3200" dirty="0" smtClean="0"/>
              <a:t>que </a:t>
            </a:r>
            <a:r>
              <a:rPr lang="es-MX" sz="3200" dirty="0"/>
              <a:t>se pueden apilar encima de la placa Arduino y le proporcionan una funcionalidad determinada</a:t>
            </a:r>
            <a:r>
              <a:rPr lang="es-MX" sz="3200" dirty="0" smtClean="0"/>
              <a:t>.</a:t>
            </a:r>
          </a:p>
          <a:p>
            <a:endParaRPr lang="es-MX" sz="3200" dirty="0"/>
          </a:p>
          <a:p>
            <a:endParaRPr lang="es-MX" sz="3200" dirty="0" smtClean="0"/>
          </a:p>
          <a:p>
            <a:endParaRPr lang="es-MX" sz="3200" dirty="0"/>
          </a:p>
          <a:p>
            <a:endParaRPr lang="es-MX" sz="3200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2996" y="3199951"/>
            <a:ext cx="2719320" cy="2040892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0790" y="3353727"/>
            <a:ext cx="2514427" cy="1887116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6426" y="2722733"/>
            <a:ext cx="2881492" cy="2162604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3691" y="4604202"/>
            <a:ext cx="2832758" cy="2126029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5919" y="4817487"/>
            <a:ext cx="2606250" cy="1956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181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Un poco de motivación por parte de Massimo Banzi</a:t>
            </a:r>
            <a:endParaRPr lang="es-MX" dirty="0"/>
          </a:p>
        </p:txBody>
      </p:sp>
      <p:pic>
        <p:nvPicPr>
          <p:cNvPr id="4" name="UoBUXOOdLXY"/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3549507" y="1123837"/>
            <a:ext cx="8173794" cy="4597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542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El entorno de desarrollo Arduino</a:t>
            </a:r>
            <a:endParaRPr lang="es-MX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5183" y="170406"/>
            <a:ext cx="5346276" cy="6508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776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https://dlnmh9ip6v2uc.cloudfront.net/images/products/1/1/0/2/1/11021-02a.jpg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0092" y="692944"/>
            <a:ext cx="5857875" cy="5856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3" name="Left Brace 1"/>
          <p:cNvSpPr>
            <a:spLocks/>
          </p:cNvSpPr>
          <p:nvPr/>
        </p:nvSpPr>
        <p:spPr bwMode="auto">
          <a:xfrm>
            <a:off x="5393028" y="4818855"/>
            <a:ext cx="280988" cy="1143000"/>
          </a:xfrm>
          <a:prstGeom prst="leftBrace">
            <a:avLst>
              <a:gd name="adj1" fmla="val 8324"/>
              <a:gd name="adj2" fmla="val 50000"/>
            </a:avLst>
          </a:prstGeom>
          <a:noFill/>
          <a:ln w="3175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s-MX"/>
          </a:p>
        </p:txBody>
      </p:sp>
      <p:sp>
        <p:nvSpPr>
          <p:cNvPr id="10244" name="TextBox 2"/>
          <p:cNvSpPr txBox="1">
            <a:spLocks noChangeArrowheads="1"/>
          </p:cNvSpPr>
          <p:nvPr/>
        </p:nvSpPr>
        <p:spPr bwMode="auto">
          <a:xfrm>
            <a:off x="3843337" y="5036342"/>
            <a:ext cx="1594935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 eaLnBrk="0" hangingPunct="0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altLang="es-MX" sz="2000" b="1" dirty="0" smtClean="0"/>
              <a:t>Entradas </a:t>
            </a:r>
            <a:r>
              <a:rPr lang="en-US" altLang="es-MX" sz="2000" b="1" dirty="0" err="1" smtClean="0"/>
              <a:t>Analógicas</a:t>
            </a:r>
            <a:endParaRPr lang="en-US" altLang="es-MX" sz="2000" b="1" dirty="0"/>
          </a:p>
        </p:txBody>
      </p:sp>
      <p:sp>
        <p:nvSpPr>
          <p:cNvPr id="10245" name="Left Brace 7"/>
          <p:cNvSpPr>
            <a:spLocks/>
          </p:cNvSpPr>
          <p:nvPr/>
        </p:nvSpPr>
        <p:spPr bwMode="auto">
          <a:xfrm flipH="1">
            <a:off x="9584028" y="3371056"/>
            <a:ext cx="280988" cy="2551113"/>
          </a:xfrm>
          <a:prstGeom prst="leftBrace">
            <a:avLst>
              <a:gd name="adj1" fmla="val 8322"/>
              <a:gd name="adj2" fmla="val 50000"/>
            </a:avLst>
          </a:prstGeom>
          <a:noFill/>
          <a:ln w="3175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s-MX"/>
          </a:p>
        </p:txBody>
      </p:sp>
      <p:sp>
        <p:nvSpPr>
          <p:cNvPr id="10246" name="TextBox 8"/>
          <p:cNvSpPr txBox="1">
            <a:spLocks noChangeArrowheads="1"/>
          </p:cNvSpPr>
          <p:nvPr/>
        </p:nvSpPr>
        <p:spPr bwMode="auto">
          <a:xfrm>
            <a:off x="9965028" y="4353719"/>
            <a:ext cx="1828800" cy="58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eaLnBrk="0" hangingPunct="0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altLang="es-MX" sz="2000" b="1" dirty="0" smtClean="0"/>
              <a:t>E\S </a:t>
            </a:r>
            <a:r>
              <a:rPr lang="en-US" altLang="es-MX" sz="2000" b="1" dirty="0" err="1" smtClean="0"/>
              <a:t>Digitales</a:t>
            </a:r>
            <a:endParaRPr lang="en-US" altLang="es-MX" sz="2000" b="1" dirty="0"/>
          </a:p>
          <a:p>
            <a:pPr algn="ctr" eaLnBrk="0" hangingPunct="0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altLang="es-MX" sz="1200" b="1" dirty="0"/>
              <a:t>PWM(3, 5, 6, 9, 10, 11)</a:t>
            </a:r>
          </a:p>
        </p:txBody>
      </p:sp>
      <p:sp>
        <p:nvSpPr>
          <p:cNvPr id="10247" name="Left Brace 9"/>
          <p:cNvSpPr>
            <a:spLocks/>
          </p:cNvSpPr>
          <p:nvPr/>
        </p:nvSpPr>
        <p:spPr bwMode="auto">
          <a:xfrm rot="16200000" flipH="1">
            <a:off x="6200273" y="785812"/>
            <a:ext cx="280987" cy="501650"/>
          </a:xfrm>
          <a:prstGeom prst="leftBrace">
            <a:avLst>
              <a:gd name="adj1" fmla="val 8331"/>
              <a:gd name="adj2" fmla="val 50000"/>
            </a:avLst>
          </a:prstGeom>
          <a:noFill/>
          <a:ln w="3175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s-MX"/>
          </a:p>
        </p:txBody>
      </p:sp>
      <p:sp>
        <p:nvSpPr>
          <p:cNvPr id="10248" name="TextBox 10"/>
          <p:cNvSpPr txBox="1">
            <a:spLocks noChangeArrowheads="1"/>
          </p:cNvSpPr>
          <p:nvPr/>
        </p:nvSpPr>
        <p:spPr bwMode="auto">
          <a:xfrm>
            <a:off x="5339053" y="253205"/>
            <a:ext cx="19812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eaLnBrk="0" hangingPunct="0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altLang="es-MX" sz="2000" b="1" dirty="0" smtClean="0"/>
              <a:t>DC Jack</a:t>
            </a:r>
            <a:br>
              <a:rPr lang="en-US" altLang="es-MX" sz="2000" b="1" dirty="0" smtClean="0"/>
            </a:br>
            <a:r>
              <a:rPr lang="en-US" altLang="es-MX" sz="2000" b="1" dirty="0" smtClean="0"/>
              <a:t>(Vin)</a:t>
            </a:r>
            <a:endParaRPr lang="en-US" altLang="es-MX" sz="1100" b="1" dirty="0"/>
          </a:p>
        </p:txBody>
      </p:sp>
      <p:sp>
        <p:nvSpPr>
          <p:cNvPr id="10249" name="TextBox 11"/>
          <p:cNvSpPr txBox="1">
            <a:spLocks noChangeArrowheads="1"/>
          </p:cNvSpPr>
          <p:nvPr/>
        </p:nvSpPr>
        <p:spPr bwMode="auto">
          <a:xfrm>
            <a:off x="6917028" y="253206"/>
            <a:ext cx="30480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eaLnBrk="0" hangingPunct="0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altLang="es-MX" sz="2000" b="1" dirty="0"/>
              <a:t>USB </a:t>
            </a:r>
          </a:p>
          <a:p>
            <a:pPr algn="ctr" eaLnBrk="0" hangingPunct="0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altLang="es-MX" sz="2000" b="1" dirty="0" smtClean="0"/>
              <a:t>(</a:t>
            </a:r>
            <a:r>
              <a:rPr lang="en-US" altLang="es-MX" sz="2000" b="1" dirty="0" err="1" smtClean="0"/>
              <a:t>hacia</a:t>
            </a:r>
            <a:r>
              <a:rPr lang="en-US" altLang="es-MX" sz="2000" b="1" dirty="0" smtClean="0"/>
              <a:t> PC)</a:t>
            </a:r>
            <a:endParaRPr lang="en-US" altLang="es-MX" sz="1100" b="1" dirty="0"/>
          </a:p>
        </p:txBody>
      </p:sp>
      <p:sp>
        <p:nvSpPr>
          <p:cNvPr id="10250" name="Left Brace 12"/>
          <p:cNvSpPr>
            <a:spLocks/>
          </p:cNvSpPr>
          <p:nvPr/>
        </p:nvSpPr>
        <p:spPr bwMode="auto">
          <a:xfrm rot="16200000" flipH="1">
            <a:off x="8300535" y="785812"/>
            <a:ext cx="280987" cy="501650"/>
          </a:xfrm>
          <a:prstGeom prst="leftBrace">
            <a:avLst>
              <a:gd name="adj1" fmla="val 8331"/>
              <a:gd name="adj2" fmla="val 50000"/>
            </a:avLst>
          </a:prstGeom>
          <a:noFill/>
          <a:ln w="3175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s-MX"/>
          </a:p>
        </p:txBody>
      </p:sp>
      <p:sp>
        <p:nvSpPr>
          <p:cNvPr id="10251" name="Left Brace 13"/>
          <p:cNvSpPr>
            <a:spLocks/>
          </p:cNvSpPr>
          <p:nvPr/>
        </p:nvSpPr>
        <p:spPr bwMode="auto">
          <a:xfrm flipH="1">
            <a:off x="9584028" y="2713831"/>
            <a:ext cx="280988" cy="276225"/>
          </a:xfrm>
          <a:prstGeom prst="leftBrace">
            <a:avLst>
              <a:gd name="adj1" fmla="val 8333"/>
              <a:gd name="adj2" fmla="val 50000"/>
            </a:avLst>
          </a:prstGeom>
          <a:noFill/>
          <a:ln w="3175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s-MX"/>
          </a:p>
        </p:txBody>
      </p:sp>
      <p:sp>
        <p:nvSpPr>
          <p:cNvPr id="10252" name="TextBox 14"/>
          <p:cNvSpPr txBox="1">
            <a:spLocks noChangeArrowheads="1"/>
          </p:cNvSpPr>
          <p:nvPr/>
        </p:nvSpPr>
        <p:spPr bwMode="auto">
          <a:xfrm>
            <a:off x="9984078" y="2559843"/>
            <a:ext cx="15240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eaLnBrk="0" hangingPunct="0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altLang="es-MX" sz="2000" b="1" dirty="0"/>
              <a:t>SCL\SDA</a:t>
            </a:r>
          </a:p>
          <a:p>
            <a:pPr algn="ctr" eaLnBrk="0" hangingPunct="0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altLang="es-MX" sz="1200" b="1" dirty="0" smtClean="0"/>
              <a:t>(BUS I2C )</a:t>
            </a:r>
            <a:endParaRPr lang="en-US" altLang="es-MX" sz="1200" b="1" dirty="0"/>
          </a:p>
        </p:txBody>
      </p:sp>
      <p:sp>
        <p:nvSpPr>
          <p:cNvPr id="10253" name="Left Brace 15"/>
          <p:cNvSpPr>
            <a:spLocks/>
          </p:cNvSpPr>
          <p:nvPr/>
        </p:nvSpPr>
        <p:spPr bwMode="auto">
          <a:xfrm>
            <a:off x="5393028" y="3796505"/>
            <a:ext cx="280988" cy="850900"/>
          </a:xfrm>
          <a:prstGeom prst="leftBrace">
            <a:avLst>
              <a:gd name="adj1" fmla="val 8342"/>
              <a:gd name="adj2" fmla="val 50000"/>
            </a:avLst>
          </a:prstGeom>
          <a:noFill/>
          <a:ln w="3175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ctr" eaLnBrk="0" hangingPunct="0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s-MX"/>
          </a:p>
        </p:txBody>
      </p:sp>
      <p:sp>
        <p:nvSpPr>
          <p:cNvPr id="10254" name="TextBox 18"/>
          <p:cNvSpPr txBox="1">
            <a:spLocks noChangeArrowheads="1"/>
          </p:cNvSpPr>
          <p:nvPr/>
        </p:nvSpPr>
        <p:spPr bwMode="auto">
          <a:xfrm>
            <a:off x="3709115" y="3929855"/>
            <a:ext cx="172915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 eaLnBrk="0" hangingPunct="0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altLang="es-MX" sz="2000" b="1" dirty="0" smtClean="0"/>
              <a:t>Alimentation </a:t>
            </a:r>
            <a:endParaRPr lang="en-US" altLang="es-MX" sz="2000" b="1" dirty="0"/>
          </a:p>
          <a:p>
            <a:pPr algn="ctr" eaLnBrk="0" hangingPunct="0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altLang="es-MX" sz="1200" b="1" dirty="0"/>
              <a:t>5V / 3.3V / </a:t>
            </a:r>
            <a:r>
              <a:rPr lang="en-US" altLang="es-MX" sz="1200" b="1" dirty="0" smtClean="0"/>
              <a:t>GND/ Vin</a:t>
            </a:r>
            <a:endParaRPr lang="en-US" altLang="es-MX" sz="1200" b="1" dirty="0"/>
          </a:p>
        </p:txBody>
      </p:sp>
      <p:sp>
        <p:nvSpPr>
          <p:cNvPr id="10255" name="TextBox 19"/>
          <p:cNvSpPr txBox="1">
            <a:spLocks noChangeArrowheads="1"/>
          </p:cNvSpPr>
          <p:nvPr/>
        </p:nvSpPr>
        <p:spPr bwMode="auto">
          <a:xfrm>
            <a:off x="9888828" y="1158080"/>
            <a:ext cx="15240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eaLnBrk="0" hangingPunct="0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altLang="es-MX" sz="2000" b="1"/>
              <a:t>RESET</a:t>
            </a:r>
            <a:endParaRPr lang="en-US" altLang="es-MX" sz="1200" b="1"/>
          </a:p>
        </p:txBody>
      </p:sp>
      <p:cxnSp>
        <p:nvCxnSpPr>
          <p:cNvPr id="6" name="Straight Arrow Connector 5"/>
          <p:cNvCxnSpPr/>
          <p:nvPr/>
        </p:nvCxnSpPr>
        <p:spPr bwMode="auto">
          <a:xfrm flipH="1">
            <a:off x="9531641" y="1361281"/>
            <a:ext cx="596900" cy="409575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7" name="Título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</p:spPr>
        <p:txBody>
          <a:bodyPr/>
          <a:lstStyle/>
          <a:p>
            <a:r>
              <a:rPr lang="es-MX" dirty="0" smtClean="0"/>
              <a:t>Conexiones Arduino UNO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43307841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Conexiones Arduino UNO</a:t>
            </a:r>
            <a:endParaRPr lang="es-MX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6772" y="334851"/>
            <a:ext cx="8421841" cy="5956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234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Manipulación de salidas digitales</a:t>
            </a:r>
            <a:endParaRPr lang="es-MX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41690" y="167425"/>
            <a:ext cx="8165206" cy="6400800"/>
          </a:xfrm>
        </p:spPr>
        <p:txBody>
          <a:bodyPr>
            <a:normAutofit/>
          </a:bodyPr>
          <a:lstStyle/>
          <a:p>
            <a:r>
              <a:rPr lang="es-MX" sz="2400" dirty="0" smtClean="0"/>
              <a:t>Las salidas sirven enviar señales a circuitos externos y manipularlos. En el caso de Arduino se tienen salidas TTL con 0v se considera un cero lógico o apagado y con 5v se considera un uno lógico o encendido. </a:t>
            </a:r>
          </a:p>
          <a:p>
            <a:pPr marL="0" indent="0">
              <a:buNone/>
            </a:pPr>
            <a:r>
              <a:rPr lang="es-MX" sz="2400" dirty="0" smtClean="0"/>
              <a:t> </a:t>
            </a:r>
          </a:p>
          <a:p>
            <a:pPr marL="0" indent="0">
              <a:buNone/>
            </a:pPr>
            <a:r>
              <a:rPr lang="es-MX" sz="2400" dirty="0" err="1" smtClean="0"/>
              <a:t>void</a:t>
            </a:r>
            <a:r>
              <a:rPr lang="es-MX" sz="2400" dirty="0" smtClean="0"/>
              <a:t> </a:t>
            </a:r>
            <a:r>
              <a:rPr lang="es-MX" sz="2400" dirty="0" err="1"/>
              <a:t>s</a:t>
            </a:r>
            <a:r>
              <a:rPr lang="es-MX" sz="2400" dirty="0" err="1" smtClean="0"/>
              <a:t>etup</a:t>
            </a:r>
            <a:r>
              <a:rPr lang="es-MX" sz="2400" dirty="0" smtClean="0"/>
              <a:t>()</a:t>
            </a:r>
          </a:p>
          <a:p>
            <a:pPr marL="0" indent="0">
              <a:buNone/>
            </a:pPr>
            <a:r>
              <a:rPr lang="es-MX" sz="2400" dirty="0" smtClean="0"/>
              <a:t>{</a:t>
            </a:r>
          </a:p>
          <a:p>
            <a:pPr marL="0" indent="0">
              <a:buNone/>
            </a:pPr>
            <a:r>
              <a:rPr lang="es-MX" sz="2400" dirty="0" err="1" smtClean="0"/>
              <a:t>pinMode</a:t>
            </a:r>
            <a:r>
              <a:rPr lang="es-MX" sz="2400" dirty="0" smtClean="0"/>
              <a:t>( #pin, modo);</a:t>
            </a:r>
          </a:p>
          <a:p>
            <a:pPr marL="0" indent="0">
              <a:buNone/>
            </a:pPr>
            <a:r>
              <a:rPr lang="es-MX" sz="2400" dirty="0" smtClean="0"/>
              <a:t>}</a:t>
            </a:r>
            <a:br>
              <a:rPr lang="es-MX" sz="2400" dirty="0" smtClean="0"/>
            </a:br>
            <a:endParaRPr lang="es-MX" sz="2400" dirty="0" smtClean="0"/>
          </a:p>
          <a:p>
            <a:r>
              <a:rPr lang="es-MX" sz="2400" dirty="0" smtClean="0"/>
              <a:t>Los modos pueden ser básicamente OUTPUT, INPUT e INPUT_PULLUP.</a:t>
            </a:r>
          </a:p>
          <a:p>
            <a:r>
              <a:rPr lang="es-MX" sz="2400" dirty="0" smtClean="0"/>
              <a:t>Arduino cuenta con un led integrado en el pin 13. Se puede llamar como LED_BUILTIN</a:t>
            </a:r>
            <a:endParaRPr lang="es-MX" sz="2400" dirty="0"/>
          </a:p>
        </p:txBody>
      </p:sp>
    </p:spTree>
    <p:extLst>
      <p:ext uri="{BB962C8B-B14F-4D97-AF65-F5344CB8AC3E}">
        <p14:creationId xmlns:p14="http://schemas.microsoft.com/office/powerpoint/2010/main" val="3539797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Manipulación de salidas digitales</a:t>
            </a:r>
            <a:endParaRPr lang="es-MX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64417" y="180304"/>
            <a:ext cx="8203842" cy="6490952"/>
          </a:xfrm>
        </p:spPr>
        <p:txBody>
          <a:bodyPr>
            <a:normAutofit/>
          </a:bodyPr>
          <a:lstStyle/>
          <a:p>
            <a:r>
              <a:rPr lang="es-MX" sz="2400" dirty="0" smtClean="0"/>
              <a:t>La instrucción anterior sirve para configurar si nuestro pin será una entrada o salida, sin embargo para manipularla se requiere usar la instrucción </a:t>
            </a:r>
            <a:r>
              <a:rPr lang="es-MX" sz="2400" dirty="0" err="1" smtClean="0"/>
              <a:t>digitalWrite</a:t>
            </a:r>
            <a:r>
              <a:rPr lang="es-MX" sz="2400" dirty="0" smtClean="0"/>
              <a:t>.</a:t>
            </a:r>
          </a:p>
          <a:p>
            <a:endParaRPr lang="es-MX" sz="2400" dirty="0"/>
          </a:p>
          <a:p>
            <a:pPr marL="0" indent="0">
              <a:buNone/>
            </a:pPr>
            <a:r>
              <a:rPr lang="es-MX" sz="2400" dirty="0" err="1"/>
              <a:t>v</a:t>
            </a:r>
            <a:r>
              <a:rPr lang="es-MX" sz="2400" dirty="0" err="1" smtClean="0"/>
              <a:t>oid</a:t>
            </a:r>
            <a:r>
              <a:rPr lang="es-MX" sz="2400" dirty="0" smtClean="0"/>
              <a:t> </a:t>
            </a:r>
            <a:r>
              <a:rPr lang="es-MX" sz="2400" dirty="0" err="1" smtClean="0"/>
              <a:t>loop</a:t>
            </a:r>
            <a:r>
              <a:rPr lang="es-MX" sz="2400" dirty="0" smtClean="0"/>
              <a:t>()</a:t>
            </a:r>
          </a:p>
          <a:p>
            <a:pPr marL="0" indent="0">
              <a:buNone/>
            </a:pPr>
            <a:r>
              <a:rPr lang="es-MX" sz="2400" dirty="0" smtClean="0"/>
              <a:t>{</a:t>
            </a:r>
          </a:p>
          <a:p>
            <a:pPr marL="0" indent="0">
              <a:buNone/>
            </a:pPr>
            <a:r>
              <a:rPr lang="es-MX" sz="2400" dirty="0" err="1" smtClean="0"/>
              <a:t>digitalWrite</a:t>
            </a:r>
            <a:r>
              <a:rPr lang="es-MX" sz="2400" dirty="0" smtClean="0"/>
              <a:t>( #pin, estado);</a:t>
            </a:r>
          </a:p>
          <a:p>
            <a:pPr marL="0" indent="0">
              <a:buNone/>
            </a:pPr>
            <a:r>
              <a:rPr lang="es-MX" sz="2400" dirty="0" smtClean="0"/>
              <a:t>}</a:t>
            </a:r>
          </a:p>
          <a:p>
            <a:endParaRPr lang="es-MX" sz="2400" dirty="0"/>
          </a:p>
          <a:p>
            <a:r>
              <a:rPr lang="es-MX" sz="2400" dirty="0" smtClean="0"/>
              <a:t>El estado puede ser HIGH o LOW. </a:t>
            </a:r>
            <a:endParaRPr lang="es-MX" sz="2400" dirty="0"/>
          </a:p>
        </p:txBody>
      </p:sp>
    </p:spTree>
    <p:extLst>
      <p:ext uri="{BB962C8B-B14F-4D97-AF65-F5344CB8AC3E}">
        <p14:creationId xmlns:p14="http://schemas.microsoft.com/office/powerpoint/2010/main" val="2661559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¿Qué es Arduino?</a:t>
            </a:r>
            <a:endParaRPr lang="es-MX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O" altLang="es-MX" sz="3200" dirty="0"/>
              <a:t>Arduino es una plataforma de electrónica abierta para la creación de prototipos basada en hardware flexible y fácil de usar</a:t>
            </a:r>
            <a:r>
              <a:rPr lang="es-CO" altLang="es-MX" sz="3200" dirty="0" smtClean="0"/>
              <a:t>.</a:t>
            </a:r>
          </a:p>
          <a:p>
            <a:endParaRPr lang="es-CO" altLang="es-MX" sz="3200" dirty="0"/>
          </a:p>
          <a:p>
            <a:endParaRPr lang="es-CO" altLang="es-MX" sz="3200" dirty="0" smtClean="0"/>
          </a:p>
          <a:p>
            <a:endParaRPr lang="es-CO" altLang="es-MX" sz="3200" dirty="0"/>
          </a:p>
          <a:p>
            <a:endParaRPr lang="es-MX" sz="3200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9747" y="2851033"/>
            <a:ext cx="4010102" cy="4006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115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Practiquemos un poco…</a:t>
            </a:r>
            <a:endParaRPr lang="es-MX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657601" y="115911"/>
            <a:ext cx="8010658" cy="65424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MX" sz="2400" dirty="0" err="1"/>
              <a:t>v</a:t>
            </a:r>
            <a:r>
              <a:rPr lang="es-MX" sz="2400" dirty="0" err="1" smtClean="0"/>
              <a:t>oid</a:t>
            </a:r>
            <a:r>
              <a:rPr lang="es-MX" sz="2400" dirty="0" smtClean="0"/>
              <a:t> </a:t>
            </a:r>
            <a:r>
              <a:rPr lang="es-MX" sz="2400" dirty="0" err="1" smtClean="0"/>
              <a:t>setup</a:t>
            </a:r>
            <a:r>
              <a:rPr lang="es-MX" sz="2400" dirty="0" smtClean="0"/>
              <a:t>() // se ejecuta una sola vez</a:t>
            </a:r>
          </a:p>
          <a:p>
            <a:pPr marL="0" indent="0">
              <a:buNone/>
            </a:pPr>
            <a:r>
              <a:rPr lang="es-MX" sz="2400" dirty="0" smtClean="0"/>
              <a:t>{</a:t>
            </a:r>
          </a:p>
          <a:p>
            <a:pPr marL="0" indent="0">
              <a:buNone/>
            </a:pPr>
            <a:r>
              <a:rPr lang="es-MX" sz="2400" dirty="0" err="1" smtClean="0"/>
              <a:t>pinMode</a:t>
            </a:r>
            <a:r>
              <a:rPr lang="es-MX" sz="2400" dirty="0" smtClean="0"/>
              <a:t>(13, OUTPUT); //pone el pin 13 como salida digital</a:t>
            </a:r>
          </a:p>
          <a:p>
            <a:pPr marL="0" indent="0">
              <a:buNone/>
            </a:pPr>
            <a:r>
              <a:rPr lang="es-MX" sz="2400" dirty="0" smtClean="0"/>
              <a:t>}</a:t>
            </a:r>
          </a:p>
          <a:p>
            <a:endParaRPr lang="es-MX" sz="2400" dirty="0"/>
          </a:p>
          <a:p>
            <a:pPr marL="0" indent="0">
              <a:buNone/>
            </a:pPr>
            <a:r>
              <a:rPr lang="es-MX" sz="2400" dirty="0" err="1"/>
              <a:t>v</a:t>
            </a:r>
            <a:r>
              <a:rPr lang="es-MX" sz="2400" dirty="0" err="1" smtClean="0"/>
              <a:t>oid</a:t>
            </a:r>
            <a:r>
              <a:rPr lang="es-MX" sz="2400" dirty="0" smtClean="0"/>
              <a:t> </a:t>
            </a:r>
            <a:r>
              <a:rPr lang="es-MX" sz="2400" dirty="0" err="1" smtClean="0"/>
              <a:t>loop</a:t>
            </a:r>
            <a:r>
              <a:rPr lang="es-MX" sz="2400" dirty="0" smtClean="0"/>
              <a:t>() // se ejecuta cíclicamente de forma indefinida</a:t>
            </a:r>
          </a:p>
          <a:p>
            <a:pPr marL="0" indent="0">
              <a:buNone/>
            </a:pPr>
            <a:r>
              <a:rPr lang="es-MX" sz="2400" dirty="0" smtClean="0"/>
              <a:t>{</a:t>
            </a:r>
          </a:p>
          <a:p>
            <a:pPr marL="0" indent="0">
              <a:buNone/>
            </a:pPr>
            <a:r>
              <a:rPr lang="es-MX" sz="2400" dirty="0" err="1" smtClean="0"/>
              <a:t>digitalWrite</a:t>
            </a:r>
            <a:r>
              <a:rPr lang="es-MX" sz="2400" dirty="0" smtClean="0"/>
              <a:t>(13, HIGH); // pone a 5v el pin 13</a:t>
            </a:r>
          </a:p>
          <a:p>
            <a:pPr marL="0" indent="0">
              <a:buNone/>
            </a:pPr>
            <a:r>
              <a:rPr lang="es-MX" sz="2400" dirty="0" err="1"/>
              <a:t>d</a:t>
            </a:r>
            <a:r>
              <a:rPr lang="es-MX" sz="2400" dirty="0" err="1" smtClean="0"/>
              <a:t>elay</a:t>
            </a:r>
            <a:r>
              <a:rPr lang="es-MX" sz="2400" dirty="0" smtClean="0"/>
              <a:t>(1000); // hace una pausa de 1000 ms</a:t>
            </a:r>
          </a:p>
          <a:p>
            <a:pPr marL="0" indent="0">
              <a:buNone/>
            </a:pPr>
            <a:r>
              <a:rPr lang="es-MX" sz="2400" dirty="0" err="1" smtClean="0"/>
              <a:t>digitalWrite</a:t>
            </a:r>
            <a:r>
              <a:rPr lang="es-MX" sz="2400" dirty="0" smtClean="0"/>
              <a:t>(13, LOW); // pone a 0v el pin 13</a:t>
            </a:r>
          </a:p>
          <a:p>
            <a:pPr marL="0" indent="0">
              <a:buNone/>
            </a:pPr>
            <a:r>
              <a:rPr lang="es-MX" sz="2400" dirty="0" err="1"/>
              <a:t>d</a:t>
            </a:r>
            <a:r>
              <a:rPr lang="es-MX" sz="2400" dirty="0" err="1" smtClean="0"/>
              <a:t>elay</a:t>
            </a:r>
            <a:r>
              <a:rPr lang="es-MX" sz="2400" dirty="0" smtClean="0"/>
              <a:t>(1000); // hace una pausa de 1000 ms</a:t>
            </a:r>
          </a:p>
          <a:p>
            <a:pPr marL="0" indent="0">
              <a:buNone/>
            </a:pPr>
            <a:r>
              <a:rPr lang="es-MX" sz="24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71337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Practica #1</a:t>
            </a:r>
            <a:endParaRPr lang="es-MX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606085" y="864108"/>
            <a:ext cx="8010659" cy="5120640"/>
          </a:xfrm>
        </p:spPr>
        <p:txBody>
          <a:bodyPr/>
          <a:lstStyle/>
          <a:p>
            <a:r>
              <a:rPr lang="es-MX" sz="2400" dirty="0" smtClean="0"/>
              <a:t>Conectar 2 leds externos a las salidas digitales y hacer que prenda el primer led, luego apagarlo e inmediatamente después encender el segundo led.  Se apaga el segundo led y enciende nuevamente el primero. Usar un retardo de 500 ms entre cada cambio. </a:t>
            </a:r>
          </a:p>
          <a:p>
            <a:endParaRPr lang="es-MX" dirty="0"/>
          </a:p>
          <a:p>
            <a:endParaRPr lang="es-MX" dirty="0" smtClean="0"/>
          </a:p>
          <a:p>
            <a:endParaRPr lang="es-MX" dirty="0"/>
          </a:p>
          <a:p>
            <a:endParaRPr lang="es-MX" dirty="0" smtClean="0"/>
          </a:p>
          <a:p>
            <a:endParaRPr lang="es-MX" dirty="0"/>
          </a:p>
          <a:p>
            <a:endParaRPr lang="es-MX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7769" y="2986348"/>
            <a:ext cx="5178381" cy="3744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088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Practica #2</a:t>
            </a:r>
            <a:endParaRPr lang="es-MX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606085" y="864108"/>
            <a:ext cx="8165205" cy="5120640"/>
          </a:xfrm>
        </p:spPr>
        <p:txBody>
          <a:bodyPr/>
          <a:lstStyle/>
          <a:p>
            <a:r>
              <a:rPr lang="es-MX" sz="2400" dirty="0" smtClean="0"/>
              <a:t>Recrear un “</a:t>
            </a:r>
            <a:r>
              <a:rPr lang="es-MX" sz="2400" dirty="0" err="1" smtClean="0"/>
              <a:t>Larson</a:t>
            </a:r>
            <a:r>
              <a:rPr lang="es-MX" sz="2400" dirty="0" smtClean="0"/>
              <a:t> scanner” (</a:t>
            </a:r>
            <a:r>
              <a:rPr lang="es-MX" sz="2400" dirty="0" err="1" smtClean="0"/>
              <a:t>a.k.a</a:t>
            </a:r>
            <a:r>
              <a:rPr lang="es-MX" sz="2400" dirty="0" smtClean="0"/>
              <a:t>. luces auto increíble) usando 4 leds. Los leds deben encenderse y apagarse sucesivamente de 1 en 1. Cuando llegue a un extremo debe cambiar de dirección hasta llegar al siguiente extremo y nuevamente cambiar de dirección. </a:t>
            </a:r>
          </a:p>
          <a:p>
            <a:endParaRPr lang="es-MX" dirty="0"/>
          </a:p>
          <a:p>
            <a:endParaRPr lang="es-MX" dirty="0" smtClean="0"/>
          </a:p>
          <a:p>
            <a:endParaRPr lang="es-MX" dirty="0"/>
          </a:p>
          <a:p>
            <a:endParaRPr lang="es-MX" dirty="0" smtClean="0"/>
          </a:p>
          <a:p>
            <a:endParaRPr lang="es-MX" dirty="0"/>
          </a:p>
          <a:p>
            <a:endParaRPr lang="es-MX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9284" y="2970379"/>
            <a:ext cx="5191259" cy="375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323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Mezclando con ciclos repetitivos</a:t>
            </a:r>
            <a:endParaRPr lang="es-MX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15932" y="244699"/>
            <a:ext cx="8165206" cy="6387921"/>
          </a:xfrm>
        </p:spPr>
        <p:txBody>
          <a:bodyPr>
            <a:normAutofit/>
          </a:bodyPr>
          <a:lstStyle/>
          <a:p>
            <a:r>
              <a:rPr lang="es-MX" sz="2400" dirty="0" smtClean="0"/>
              <a:t>Con ayuda de la instrucción FOR hacer que el primer led parpadee 5 veces con un retardo de 3 segundos. Posteriormente el segundo led debe parpadear 10 veces con un retardo de 1 segundo. </a:t>
            </a:r>
          </a:p>
          <a:p>
            <a:r>
              <a:rPr lang="es-MX" sz="2400" dirty="0" smtClean="0"/>
              <a:t>Después el tercer led debe parpadear 3 veces con un retardo de 0.25 segundos y sucesivamente el cuarto led debe parpadear 2 veces con un retardo de 5 segundos. </a:t>
            </a:r>
          </a:p>
          <a:p>
            <a:r>
              <a:rPr lang="es-MX" sz="2400" dirty="0" smtClean="0"/>
              <a:t>El ciclo debe repetirse 2 veces y luego todos los leds deben quedarse encendidos indefinidamente. </a:t>
            </a:r>
          </a:p>
          <a:p>
            <a:endParaRPr lang="es-MX" sz="2400" dirty="0" smtClean="0"/>
          </a:p>
          <a:p>
            <a:pPr marL="0" indent="0">
              <a:buNone/>
            </a:pPr>
            <a:r>
              <a:rPr lang="es-MX" sz="2400" dirty="0" err="1"/>
              <a:t>f</a:t>
            </a:r>
            <a:r>
              <a:rPr lang="es-MX" sz="2400" dirty="0" err="1" smtClean="0"/>
              <a:t>or</a:t>
            </a:r>
            <a:r>
              <a:rPr lang="es-MX" sz="2400" dirty="0" smtClean="0"/>
              <a:t> (</a:t>
            </a:r>
            <a:r>
              <a:rPr lang="es-MX" sz="2400" dirty="0" err="1" smtClean="0"/>
              <a:t>int</a:t>
            </a:r>
            <a:r>
              <a:rPr lang="es-MX" sz="2400" dirty="0" smtClean="0"/>
              <a:t> i = 0; i&lt;= </a:t>
            </a:r>
            <a:r>
              <a:rPr lang="es-MX" sz="2400" dirty="0" smtClean="0"/>
              <a:t>#; </a:t>
            </a:r>
            <a:r>
              <a:rPr lang="es-MX" sz="2400" dirty="0" smtClean="0"/>
              <a:t>i++)</a:t>
            </a:r>
          </a:p>
          <a:p>
            <a:pPr marL="0" indent="0">
              <a:buNone/>
            </a:pPr>
            <a:r>
              <a:rPr lang="es-MX" sz="2400" dirty="0" smtClean="0"/>
              <a:t>{</a:t>
            </a:r>
          </a:p>
          <a:p>
            <a:pPr marL="0" indent="0">
              <a:buNone/>
            </a:pPr>
            <a:r>
              <a:rPr lang="es-MX" sz="2400" dirty="0" smtClean="0"/>
              <a:t>//acciones</a:t>
            </a:r>
          </a:p>
          <a:p>
            <a:pPr marL="0" indent="0">
              <a:buNone/>
            </a:pPr>
            <a:r>
              <a:rPr lang="es-MX" sz="2400" dirty="0" smtClean="0"/>
              <a:t>}</a:t>
            </a:r>
            <a:endParaRPr lang="es-MX" sz="2400" dirty="0"/>
          </a:p>
        </p:txBody>
      </p:sp>
    </p:spTree>
    <p:extLst>
      <p:ext uri="{BB962C8B-B14F-4D97-AF65-F5344CB8AC3E}">
        <p14:creationId xmlns:p14="http://schemas.microsoft.com/office/powerpoint/2010/main" val="777195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Leyendo entradas digitales</a:t>
            </a:r>
            <a:endParaRPr lang="es-MX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51539" y="302653"/>
            <a:ext cx="8268236" cy="6555347"/>
          </a:xfrm>
        </p:spPr>
        <p:txBody>
          <a:bodyPr>
            <a:normAutofit lnSpcReduction="10000"/>
          </a:bodyPr>
          <a:lstStyle/>
          <a:p>
            <a:r>
              <a:rPr lang="es-MX" sz="2400" dirty="0"/>
              <a:t>Las </a:t>
            </a:r>
            <a:r>
              <a:rPr lang="es-MX" sz="2400" dirty="0" smtClean="0"/>
              <a:t>entradas </a:t>
            </a:r>
            <a:r>
              <a:rPr lang="es-MX" sz="2400" dirty="0"/>
              <a:t>sirven </a:t>
            </a:r>
            <a:r>
              <a:rPr lang="es-MX" sz="2400" dirty="0" smtClean="0"/>
              <a:t>recibir señales de </a:t>
            </a:r>
            <a:r>
              <a:rPr lang="es-MX" sz="2400" dirty="0"/>
              <a:t>circuitos externos </a:t>
            </a:r>
            <a:r>
              <a:rPr lang="es-MX" sz="2400" dirty="0" smtClean="0"/>
              <a:t>y ejecutar acciones de respuesta en el programa. </a:t>
            </a:r>
            <a:r>
              <a:rPr lang="es-MX" sz="2400" dirty="0"/>
              <a:t>En el caso de Arduino se tienen </a:t>
            </a:r>
            <a:r>
              <a:rPr lang="es-MX" sz="2400" dirty="0" smtClean="0"/>
              <a:t>entradas TTL, </a:t>
            </a:r>
            <a:r>
              <a:rPr lang="es-MX" sz="2400" dirty="0"/>
              <a:t>con 0v se considera un cero lógico o apagado y con 5v se considera un uno lógico o encendido. </a:t>
            </a:r>
          </a:p>
          <a:p>
            <a:pPr marL="0" indent="0">
              <a:buNone/>
            </a:pPr>
            <a:r>
              <a:rPr lang="es-MX" sz="2400" dirty="0"/>
              <a:t> </a:t>
            </a:r>
          </a:p>
          <a:p>
            <a:pPr marL="0" indent="0">
              <a:buNone/>
            </a:pPr>
            <a:r>
              <a:rPr lang="es-MX" sz="2400" dirty="0" err="1"/>
              <a:t>void</a:t>
            </a:r>
            <a:r>
              <a:rPr lang="es-MX" sz="2400" dirty="0"/>
              <a:t> </a:t>
            </a:r>
            <a:r>
              <a:rPr lang="es-MX" sz="2400" dirty="0" err="1"/>
              <a:t>setup</a:t>
            </a:r>
            <a:r>
              <a:rPr lang="es-MX" sz="2400" dirty="0"/>
              <a:t>()</a:t>
            </a:r>
          </a:p>
          <a:p>
            <a:pPr marL="0" indent="0">
              <a:buNone/>
            </a:pPr>
            <a:r>
              <a:rPr lang="es-MX" sz="2400" dirty="0"/>
              <a:t>{</a:t>
            </a:r>
          </a:p>
          <a:p>
            <a:pPr marL="0" indent="0">
              <a:buNone/>
            </a:pPr>
            <a:r>
              <a:rPr lang="es-MX" sz="2400" dirty="0" err="1"/>
              <a:t>pinMode</a:t>
            </a:r>
            <a:r>
              <a:rPr lang="es-MX" sz="2400" dirty="0"/>
              <a:t>( #pin, modo);</a:t>
            </a:r>
          </a:p>
          <a:p>
            <a:pPr marL="0" indent="0">
              <a:buNone/>
            </a:pPr>
            <a:r>
              <a:rPr lang="es-MX" sz="2400" dirty="0"/>
              <a:t>}</a:t>
            </a:r>
            <a:br>
              <a:rPr lang="es-MX" sz="2400" dirty="0"/>
            </a:br>
            <a:endParaRPr lang="es-MX" sz="2400" dirty="0"/>
          </a:p>
          <a:p>
            <a:r>
              <a:rPr lang="es-MX" sz="2400" dirty="0"/>
              <a:t>Los modos pueden ser básicamente OUTPUT, INPUT e INPUT_PULLUP</a:t>
            </a:r>
            <a:r>
              <a:rPr lang="es-MX" sz="2400" dirty="0" smtClean="0"/>
              <a:t>.</a:t>
            </a:r>
          </a:p>
          <a:p>
            <a:r>
              <a:rPr lang="es-MX" sz="2400" dirty="0" smtClean="0"/>
              <a:t>El modo INPUT_PULLUP activa la resistencia de pull interna en el microcontrolador, de modo que no es necesario hacer la conexión externa. En ambientes con mucho ruido o cables largos no se recomienda su uso, es mas confiable usar una resistencia externa. </a:t>
            </a:r>
            <a:endParaRPr lang="es-MX" sz="2400" dirty="0"/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872950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Leyendo entradas digitales</a:t>
            </a:r>
            <a:endParaRPr lang="es-MX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90175" y="605307"/>
            <a:ext cx="8190963" cy="5379441"/>
          </a:xfrm>
        </p:spPr>
        <p:txBody>
          <a:bodyPr>
            <a:normAutofit lnSpcReduction="10000"/>
          </a:bodyPr>
          <a:lstStyle/>
          <a:p>
            <a:r>
              <a:rPr lang="es-MX" sz="2400" dirty="0"/>
              <a:t>La instrucción anterior sirve para configurar si nuestro pin será una entrada o salida, sin embargo para manipularla se requiere usar la instrucción </a:t>
            </a:r>
            <a:r>
              <a:rPr lang="es-MX" sz="2400" dirty="0" smtClean="0"/>
              <a:t>digitalRead.</a:t>
            </a:r>
            <a:endParaRPr lang="es-MX" sz="2400" dirty="0"/>
          </a:p>
          <a:p>
            <a:endParaRPr lang="es-MX" sz="2400" dirty="0" smtClean="0"/>
          </a:p>
          <a:p>
            <a:pPr marL="0" indent="0">
              <a:buNone/>
            </a:pPr>
            <a:r>
              <a:rPr lang="es-MX" sz="2400" dirty="0" err="1"/>
              <a:t>i</a:t>
            </a:r>
            <a:r>
              <a:rPr lang="es-MX" sz="2400" dirty="0" err="1" smtClean="0"/>
              <a:t>nt</a:t>
            </a:r>
            <a:r>
              <a:rPr lang="es-MX" sz="2400" dirty="0" smtClean="0"/>
              <a:t> </a:t>
            </a:r>
            <a:r>
              <a:rPr lang="es-MX" sz="2400" dirty="0" err="1" smtClean="0"/>
              <a:t>value</a:t>
            </a:r>
            <a:r>
              <a:rPr lang="es-MX" sz="2400" dirty="0" smtClean="0"/>
              <a:t> = 0;</a:t>
            </a:r>
          </a:p>
          <a:p>
            <a:pPr marL="0" indent="0">
              <a:buNone/>
            </a:pPr>
            <a:endParaRPr lang="es-MX" sz="2400" dirty="0"/>
          </a:p>
          <a:p>
            <a:pPr marL="0" indent="0">
              <a:buNone/>
            </a:pPr>
            <a:r>
              <a:rPr lang="es-MX" sz="2400" dirty="0" err="1"/>
              <a:t>void</a:t>
            </a:r>
            <a:r>
              <a:rPr lang="es-MX" sz="2400" dirty="0"/>
              <a:t> </a:t>
            </a:r>
            <a:r>
              <a:rPr lang="es-MX" sz="2400" dirty="0" err="1"/>
              <a:t>loop</a:t>
            </a:r>
            <a:r>
              <a:rPr lang="es-MX" sz="2400" dirty="0"/>
              <a:t>()</a:t>
            </a:r>
          </a:p>
          <a:p>
            <a:pPr marL="0" indent="0">
              <a:buNone/>
            </a:pPr>
            <a:r>
              <a:rPr lang="es-MX" sz="2400" dirty="0"/>
              <a:t>{</a:t>
            </a:r>
          </a:p>
          <a:p>
            <a:pPr marL="0" indent="0">
              <a:buNone/>
            </a:pPr>
            <a:r>
              <a:rPr lang="es-MX" sz="2400" dirty="0" err="1"/>
              <a:t>v</a:t>
            </a:r>
            <a:r>
              <a:rPr lang="es-MX" sz="2400" dirty="0" err="1" smtClean="0"/>
              <a:t>alue</a:t>
            </a:r>
            <a:r>
              <a:rPr lang="es-MX" sz="2400" dirty="0" smtClean="0"/>
              <a:t> = digitalRead( </a:t>
            </a:r>
            <a:r>
              <a:rPr lang="es-MX" sz="2400" dirty="0"/>
              <a:t>#</a:t>
            </a:r>
            <a:r>
              <a:rPr lang="es-MX" sz="2400" dirty="0" smtClean="0"/>
              <a:t>pin);</a:t>
            </a:r>
            <a:endParaRPr lang="es-MX" sz="2400" dirty="0"/>
          </a:p>
          <a:p>
            <a:pPr marL="0" indent="0">
              <a:buNone/>
            </a:pPr>
            <a:r>
              <a:rPr lang="es-MX" sz="2400" dirty="0"/>
              <a:t>}</a:t>
            </a:r>
          </a:p>
          <a:p>
            <a:endParaRPr lang="es-MX" sz="2400" dirty="0"/>
          </a:p>
          <a:p>
            <a:r>
              <a:rPr lang="es-MX" sz="2400" dirty="0"/>
              <a:t>El estado puede ser HIGH o LOW. </a:t>
            </a:r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584851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Practiquemos un poco…</a:t>
            </a:r>
            <a:endParaRPr lang="es-MX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856389" y="167426"/>
            <a:ext cx="7315200" cy="685800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MX" dirty="0" err="1"/>
              <a:t>void</a:t>
            </a:r>
            <a:r>
              <a:rPr lang="es-MX" dirty="0"/>
              <a:t> </a:t>
            </a:r>
            <a:r>
              <a:rPr lang="es-MX" dirty="0" err="1"/>
              <a:t>setup</a:t>
            </a:r>
            <a:r>
              <a:rPr lang="es-MX" dirty="0"/>
              <a:t>() // se ejecuta una sola vez</a:t>
            </a:r>
          </a:p>
          <a:p>
            <a:pPr marL="0" indent="0">
              <a:buNone/>
            </a:pPr>
            <a:r>
              <a:rPr lang="es-MX" dirty="0"/>
              <a:t>{</a:t>
            </a:r>
          </a:p>
          <a:p>
            <a:pPr marL="0" indent="0">
              <a:buNone/>
            </a:pPr>
            <a:r>
              <a:rPr lang="es-MX" dirty="0" err="1" smtClean="0"/>
              <a:t>pinMode</a:t>
            </a:r>
            <a:r>
              <a:rPr lang="es-MX" dirty="0" smtClean="0"/>
              <a:t>(LED_BUILTIN, </a:t>
            </a:r>
            <a:r>
              <a:rPr lang="es-MX" dirty="0"/>
              <a:t>OUTPUT</a:t>
            </a:r>
            <a:r>
              <a:rPr lang="es-MX" dirty="0" smtClean="0"/>
              <a:t>);</a:t>
            </a:r>
          </a:p>
          <a:p>
            <a:pPr marL="0" indent="0">
              <a:buNone/>
            </a:pPr>
            <a:r>
              <a:rPr lang="es-MX" dirty="0" err="1" smtClean="0"/>
              <a:t>pinMode</a:t>
            </a:r>
            <a:r>
              <a:rPr lang="es-MX" dirty="0" smtClean="0"/>
              <a:t> ( 8, INPUT);</a:t>
            </a:r>
          </a:p>
          <a:p>
            <a:pPr marL="0" indent="0">
              <a:buNone/>
            </a:pPr>
            <a:r>
              <a:rPr lang="es-MX" dirty="0" smtClean="0"/>
              <a:t>}</a:t>
            </a:r>
            <a:endParaRPr lang="es-MX" dirty="0"/>
          </a:p>
          <a:p>
            <a:endParaRPr lang="es-MX" dirty="0"/>
          </a:p>
          <a:p>
            <a:pPr marL="0" indent="0">
              <a:buNone/>
            </a:pPr>
            <a:r>
              <a:rPr lang="es-MX" dirty="0" err="1"/>
              <a:t>void</a:t>
            </a:r>
            <a:r>
              <a:rPr lang="es-MX" dirty="0"/>
              <a:t> </a:t>
            </a:r>
            <a:r>
              <a:rPr lang="es-MX" dirty="0" err="1"/>
              <a:t>loop</a:t>
            </a:r>
            <a:r>
              <a:rPr lang="es-MX" dirty="0"/>
              <a:t>() // se ejecuta cíclicamente de forma indefinida</a:t>
            </a:r>
          </a:p>
          <a:p>
            <a:pPr marL="0" indent="0">
              <a:buNone/>
            </a:pPr>
            <a:r>
              <a:rPr lang="es-MX" dirty="0" smtClean="0"/>
              <a:t>{</a:t>
            </a:r>
          </a:p>
          <a:p>
            <a:pPr marL="0" indent="0">
              <a:buNone/>
            </a:pPr>
            <a:r>
              <a:rPr lang="es-MX" dirty="0" err="1" smtClean="0"/>
              <a:t>if</a:t>
            </a:r>
            <a:r>
              <a:rPr lang="es-MX" dirty="0" smtClean="0"/>
              <a:t>(</a:t>
            </a:r>
            <a:r>
              <a:rPr lang="es-MX" dirty="0" err="1" smtClean="0"/>
              <a:t>digitalRead</a:t>
            </a:r>
            <a:r>
              <a:rPr lang="es-MX" dirty="0" smtClean="0"/>
              <a:t>(8) == 1)</a:t>
            </a:r>
          </a:p>
          <a:p>
            <a:pPr marL="0" indent="0">
              <a:buNone/>
            </a:pPr>
            <a:r>
              <a:rPr lang="es-MX" dirty="0"/>
              <a:t>{</a:t>
            </a:r>
            <a:r>
              <a:rPr lang="es-MX" dirty="0" smtClean="0"/>
              <a:t> </a:t>
            </a:r>
            <a:endParaRPr lang="es-MX" dirty="0"/>
          </a:p>
          <a:p>
            <a:pPr marL="0" indent="0">
              <a:buNone/>
            </a:pPr>
            <a:r>
              <a:rPr lang="es-MX" dirty="0" err="1" smtClean="0"/>
              <a:t>digitalWrite</a:t>
            </a:r>
            <a:r>
              <a:rPr lang="es-MX" dirty="0" smtClean="0"/>
              <a:t>(</a:t>
            </a:r>
            <a:r>
              <a:rPr lang="es-MX" dirty="0"/>
              <a:t>LED_BUILTIN</a:t>
            </a:r>
            <a:r>
              <a:rPr lang="es-MX" dirty="0" smtClean="0"/>
              <a:t>, </a:t>
            </a:r>
            <a:r>
              <a:rPr lang="es-MX" dirty="0"/>
              <a:t>HIGH); // pone a 5v el pin </a:t>
            </a:r>
            <a:r>
              <a:rPr lang="es-MX" dirty="0" smtClean="0"/>
              <a:t>13</a:t>
            </a:r>
          </a:p>
          <a:p>
            <a:pPr marL="0" indent="0">
              <a:buNone/>
            </a:pPr>
            <a:r>
              <a:rPr lang="es-MX" dirty="0" smtClean="0"/>
              <a:t>}</a:t>
            </a:r>
          </a:p>
          <a:p>
            <a:pPr marL="0" indent="0">
              <a:buNone/>
            </a:pPr>
            <a:r>
              <a:rPr lang="es-MX" dirty="0" err="1" smtClean="0"/>
              <a:t>else</a:t>
            </a:r>
            <a:endParaRPr lang="es-MX" dirty="0" smtClean="0"/>
          </a:p>
          <a:p>
            <a:pPr marL="0" indent="0">
              <a:buNone/>
            </a:pPr>
            <a:r>
              <a:rPr lang="es-MX" dirty="0" smtClean="0"/>
              <a:t>{</a:t>
            </a:r>
          </a:p>
          <a:p>
            <a:pPr marL="0" indent="0">
              <a:buNone/>
            </a:pPr>
            <a:r>
              <a:rPr lang="es-MX" dirty="0" err="1" smtClean="0"/>
              <a:t>digitalWrite</a:t>
            </a:r>
            <a:r>
              <a:rPr lang="es-MX" dirty="0" smtClean="0"/>
              <a:t>(</a:t>
            </a:r>
            <a:r>
              <a:rPr lang="es-MX" dirty="0"/>
              <a:t>LED_BUILTIN</a:t>
            </a:r>
            <a:r>
              <a:rPr lang="es-MX" dirty="0" smtClean="0"/>
              <a:t>, LOW); </a:t>
            </a:r>
            <a:r>
              <a:rPr lang="es-MX" dirty="0"/>
              <a:t>// pone a 5v el pin 13</a:t>
            </a:r>
          </a:p>
          <a:p>
            <a:pPr marL="0" indent="0">
              <a:buNone/>
            </a:pPr>
            <a:r>
              <a:rPr lang="es-MX" dirty="0" smtClean="0"/>
              <a:t>}</a:t>
            </a:r>
            <a:endParaRPr lang="es-MX" dirty="0"/>
          </a:p>
          <a:p>
            <a:pPr marL="0" indent="0">
              <a:buNone/>
            </a:pPr>
            <a:r>
              <a:rPr lang="es-MX" dirty="0" smtClean="0"/>
              <a:t>}</a:t>
            </a:r>
            <a:endParaRPr lang="es-MX" dirty="0"/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727314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Practica #3</a:t>
            </a:r>
            <a:endParaRPr lang="es-MX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MX" sz="2400" dirty="0" smtClean="0"/>
              <a:t>Haga que cada botón encienda cada uno de los 4 leds que ya se tenían conectados. El primer botón enciende el primer led, el segundo botón el segundo led y así sucesivamente. </a:t>
            </a:r>
          </a:p>
          <a:p>
            <a:endParaRPr lang="es-MX" sz="2400" dirty="0"/>
          </a:p>
          <a:p>
            <a:endParaRPr lang="es-MX" sz="2400" dirty="0" smtClean="0"/>
          </a:p>
          <a:p>
            <a:endParaRPr lang="es-MX" sz="2400" dirty="0"/>
          </a:p>
          <a:p>
            <a:endParaRPr lang="es-MX" sz="2400" dirty="0" smtClean="0"/>
          </a:p>
          <a:p>
            <a:endParaRPr lang="es-MX" sz="2400" dirty="0"/>
          </a:p>
          <a:p>
            <a:endParaRPr lang="es-MX" sz="2400" dirty="0" smtClean="0"/>
          </a:p>
          <a:p>
            <a:endParaRPr lang="es-MX" sz="2400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1186" y="2400622"/>
            <a:ext cx="5943600" cy="4297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9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Practica #4</a:t>
            </a:r>
            <a:endParaRPr lang="es-MX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869268" y="270456"/>
            <a:ext cx="7315200" cy="6156102"/>
          </a:xfrm>
        </p:spPr>
        <p:txBody>
          <a:bodyPr>
            <a:normAutofit lnSpcReduction="10000"/>
          </a:bodyPr>
          <a:lstStyle/>
          <a:p>
            <a:r>
              <a:rPr lang="es-MX" sz="2400" dirty="0" smtClean="0"/>
              <a:t>Hacer que al presionar un botón el led encendido se desplace en 1 posición y al terminar regrese al origen. De forma sucesiva. </a:t>
            </a:r>
          </a:p>
          <a:p>
            <a:r>
              <a:rPr lang="es-MX" sz="2400" dirty="0" smtClean="0"/>
              <a:t>Utilice un acumulador y switch case.</a:t>
            </a:r>
          </a:p>
          <a:p>
            <a:r>
              <a:rPr lang="es-MX" sz="2400" dirty="0" smtClean="0"/>
              <a:t>Cambie la configuración de la entrada para usar la pull up interna.</a:t>
            </a:r>
          </a:p>
          <a:p>
            <a:endParaRPr lang="es-MX" sz="2400" dirty="0" smtClean="0"/>
          </a:p>
          <a:p>
            <a:pPr marL="0" indent="0">
              <a:buNone/>
            </a:pPr>
            <a:r>
              <a:rPr lang="es-MX" sz="2400" dirty="0"/>
              <a:t>s</a:t>
            </a:r>
            <a:r>
              <a:rPr lang="es-MX" sz="2400" dirty="0" smtClean="0"/>
              <a:t>witch (</a:t>
            </a:r>
            <a:r>
              <a:rPr lang="es-MX" sz="2400" dirty="0" err="1" smtClean="0"/>
              <a:t>var</a:t>
            </a:r>
            <a:r>
              <a:rPr lang="es-MX" sz="2400" dirty="0" smtClean="0"/>
              <a:t>)</a:t>
            </a:r>
          </a:p>
          <a:p>
            <a:pPr marL="0" indent="0">
              <a:buNone/>
            </a:pPr>
            <a:r>
              <a:rPr lang="es-MX" sz="2400" dirty="0" smtClean="0"/>
              <a:t>{</a:t>
            </a:r>
          </a:p>
          <a:p>
            <a:pPr marL="0" indent="0">
              <a:buNone/>
            </a:pPr>
            <a:r>
              <a:rPr lang="es-MX" sz="2400" dirty="0"/>
              <a:t>c</a:t>
            </a:r>
            <a:r>
              <a:rPr lang="es-MX" sz="2400" dirty="0" smtClean="0"/>
              <a:t>ase x:</a:t>
            </a:r>
          </a:p>
          <a:p>
            <a:pPr marL="0" indent="0">
              <a:buNone/>
            </a:pPr>
            <a:r>
              <a:rPr lang="es-MX" sz="2400" dirty="0"/>
              <a:t>b</a:t>
            </a:r>
            <a:r>
              <a:rPr lang="es-MX" sz="2400" dirty="0" smtClean="0"/>
              <a:t>reak;</a:t>
            </a:r>
          </a:p>
          <a:p>
            <a:pPr marL="0" indent="0">
              <a:buNone/>
            </a:pPr>
            <a:r>
              <a:rPr lang="es-MX" sz="2400" dirty="0"/>
              <a:t>d</a:t>
            </a:r>
            <a:r>
              <a:rPr lang="es-MX" sz="2400" dirty="0" smtClean="0"/>
              <a:t>efault:</a:t>
            </a:r>
          </a:p>
          <a:p>
            <a:pPr marL="0" indent="0">
              <a:buNone/>
            </a:pPr>
            <a:r>
              <a:rPr lang="es-MX" sz="2400" dirty="0"/>
              <a:t>b</a:t>
            </a:r>
            <a:r>
              <a:rPr lang="es-MX" sz="2400" dirty="0" smtClean="0"/>
              <a:t>reak;</a:t>
            </a:r>
          </a:p>
          <a:p>
            <a:pPr marL="0" indent="0">
              <a:buNone/>
            </a:pPr>
            <a:r>
              <a:rPr lang="es-MX" sz="2400" dirty="0"/>
              <a:t>}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2310" y="2471076"/>
            <a:ext cx="6067023" cy="4386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627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Material de repaso y apoyo</a:t>
            </a:r>
            <a:endParaRPr lang="es-MX" dirty="0"/>
          </a:p>
        </p:txBody>
      </p:sp>
      <p:pic>
        <p:nvPicPr>
          <p:cNvPr id="4" name="YWY_Is0L7fE"/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3515165" y="1123837"/>
            <a:ext cx="8143088" cy="4580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411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¿Qué es Arduino?</a:t>
            </a:r>
            <a:endParaRPr lang="es-MX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O" altLang="es-MX" sz="3200" dirty="0"/>
              <a:t>Está Basado en una tarjeta con un microcontrolador  que permite conectar sensores, actuadores y otros elementos mediante sus entradas y salidas, analógicas y digitales</a:t>
            </a:r>
            <a:r>
              <a:rPr lang="es-CO" altLang="es-MX" sz="3200" dirty="0" smtClean="0"/>
              <a:t>.</a:t>
            </a:r>
          </a:p>
          <a:p>
            <a:endParaRPr lang="es-CO" altLang="es-MX" sz="3200" dirty="0"/>
          </a:p>
          <a:p>
            <a:endParaRPr lang="es-MX" dirty="0" smtClean="0"/>
          </a:p>
          <a:p>
            <a:endParaRPr lang="es-MX" dirty="0"/>
          </a:p>
          <a:p>
            <a:endParaRPr lang="es-MX" dirty="0" smtClean="0"/>
          </a:p>
          <a:p>
            <a:endParaRPr lang="es-MX" dirty="0"/>
          </a:p>
          <a:p>
            <a:endParaRPr lang="es-MX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9443" y="3162549"/>
            <a:ext cx="4236552" cy="3569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620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Continuara…</a:t>
            </a:r>
            <a:endParaRPr lang="es-MX" dirty="0"/>
          </a:p>
        </p:txBody>
      </p:sp>
      <p:sp>
        <p:nvSpPr>
          <p:cNvPr id="5" name="Marcador de texto 4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1612306"/>
          </a:xfrm>
        </p:spPr>
        <p:txBody>
          <a:bodyPr>
            <a:normAutofit/>
          </a:bodyPr>
          <a:lstStyle/>
          <a:p>
            <a:r>
              <a:rPr lang="es-MX" dirty="0" smtClean="0"/>
              <a:t>Gracias por su atención </a:t>
            </a:r>
            <a:r>
              <a:rPr lang="es-MX" dirty="0" smtClean="0">
                <a:sym typeface="Wingdings" panose="05000000000000000000" pitchFamily="2" charset="2"/>
              </a:rPr>
              <a:t></a:t>
            </a:r>
          </a:p>
          <a:p>
            <a:r>
              <a:rPr lang="es-MX" dirty="0" smtClean="0">
                <a:sym typeface="Wingdings" panose="05000000000000000000" pitchFamily="2" charset="2"/>
              </a:rPr>
              <a:t>No olvides que todo el material se encuentra en:</a:t>
            </a:r>
            <a:r>
              <a:rPr lang="es-MX" dirty="0">
                <a:sym typeface="Wingdings" panose="05000000000000000000" pitchFamily="2" charset="2"/>
              </a:rPr>
              <a:t/>
            </a:r>
            <a:br>
              <a:rPr lang="es-MX" dirty="0">
                <a:sym typeface="Wingdings" panose="05000000000000000000" pitchFamily="2" charset="2"/>
              </a:rPr>
            </a:br>
            <a:r>
              <a:rPr lang="es-MX" dirty="0">
                <a:sym typeface="Wingdings" panose="05000000000000000000" pitchFamily="2" charset="2"/>
                <a:hlinkClick r:id="rId2"/>
              </a:rPr>
              <a:t>https://</a:t>
            </a:r>
            <a:r>
              <a:rPr lang="es-MX" dirty="0" smtClean="0">
                <a:sym typeface="Wingdings" panose="05000000000000000000" pitchFamily="2" charset="2"/>
                <a:hlinkClick r:id="rId2"/>
              </a:rPr>
              <a:t>github.com/DAFRELECTRONICS/CursoArduino</a:t>
            </a:r>
            <a:r>
              <a:rPr lang="es-MX" dirty="0" smtClean="0">
                <a:sym typeface="Wingdings" panose="05000000000000000000" pitchFamily="2" charset="2"/>
              </a:rPr>
              <a:t> </a:t>
            </a:r>
            <a:endParaRPr lang="es-MX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6054" y="359806"/>
            <a:ext cx="4320393" cy="3226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583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¿Qué es Arduino?</a:t>
            </a:r>
            <a:endParaRPr lang="es-MX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sz="3200" dirty="0"/>
              <a:t>Al ser Open-Hardware, tanto su diseño, como su distribución es libre. </a:t>
            </a:r>
          </a:p>
          <a:p>
            <a:r>
              <a:rPr lang="es-MX" sz="3200" dirty="0"/>
              <a:t>Es decir, puede utilizarse libremente para el desarrollo de cualquier tipo de proyecto sin necesidad de adquirir ninguna licencia.</a:t>
            </a:r>
          </a:p>
          <a:p>
            <a:endParaRPr lang="es-MX" dirty="0" smtClean="0"/>
          </a:p>
          <a:p>
            <a:endParaRPr lang="es-MX" dirty="0"/>
          </a:p>
          <a:p>
            <a:endParaRPr lang="es-MX" dirty="0" smtClean="0"/>
          </a:p>
          <a:p>
            <a:endParaRPr lang="es-MX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8705" y="3559155"/>
            <a:ext cx="2999492" cy="3139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514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¿Qué es Arduino?</a:t>
            </a:r>
            <a:endParaRPr lang="es-MX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MX" sz="3200" dirty="0" smtClean="0"/>
              <a:t>En pocas palabras es un dispositivo que conecta el mundo físico con el mundo virtual y permite crear toda clase se aplicaciones y proyectos. </a:t>
            </a:r>
          </a:p>
          <a:p>
            <a:r>
              <a:rPr lang="es-MX" sz="3200" dirty="0"/>
              <a:t>¡</a:t>
            </a:r>
            <a:r>
              <a:rPr lang="es-MX" sz="3200" dirty="0" smtClean="0"/>
              <a:t>El único limite es tu imaginación !</a:t>
            </a:r>
          </a:p>
          <a:p>
            <a:endParaRPr lang="es-MX" sz="3200" dirty="0"/>
          </a:p>
          <a:p>
            <a:endParaRPr lang="es-MX" sz="3200" dirty="0" smtClean="0"/>
          </a:p>
          <a:p>
            <a:endParaRPr lang="es-MX" sz="3200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5346" y="3810092"/>
            <a:ext cx="4928316" cy="2772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496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Un poco de historia…</a:t>
            </a:r>
            <a:endParaRPr lang="es-MX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28812" y="722440"/>
            <a:ext cx="8319751" cy="5120640"/>
          </a:xfrm>
        </p:spPr>
        <p:txBody>
          <a:bodyPr/>
          <a:lstStyle/>
          <a:p>
            <a:r>
              <a:rPr lang="es-MX" sz="3200" dirty="0" smtClean="0"/>
              <a:t>Arduino nació como un proyecto educativo en </a:t>
            </a:r>
            <a:r>
              <a:rPr lang="es-MX" sz="3200" dirty="0"/>
              <a:t>2005 en el Instituto de Diseño interactivo </a:t>
            </a:r>
            <a:r>
              <a:rPr lang="es-MX" sz="3200" dirty="0" smtClean="0"/>
              <a:t>Ivrea </a:t>
            </a:r>
            <a:r>
              <a:rPr lang="es-MX" sz="3200" dirty="0"/>
              <a:t>(Italia</a:t>
            </a:r>
            <a:r>
              <a:rPr lang="es-MX" sz="3200" dirty="0" smtClean="0"/>
              <a:t>), fue creado </a:t>
            </a:r>
            <a:r>
              <a:rPr lang="es-MX" sz="3200" dirty="0"/>
              <a:t>principalmente por David Cuartielles y Massimo </a:t>
            </a:r>
            <a:r>
              <a:rPr lang="es-MX" sz="3200" dirty="0" smtClean="0"/>
              <a:t>Banzi.</a:t>
            </a:r>
            <a:endParaRPr lang="es-MX" dirty="0" smtClean="0"/>
          </a:p>
          <a:p>
            <a:r>
              <a:rPr lang="es-MX" sz="3200" dirty="0"/>
              <a:t>Nació por una necesidad de subsistir ante el eminente cierre del </a:t>
            </a:r>
            <a:r>
              <a:rPr lang="es-MX" sz="3200" dirty="0" smtClean="0"/>
              <a:t>instituto, ya que </a:t>
            </a:r>
            <a:r>
              <a:rPr lang="es-MX" sz="3200" dirty="0"/>
              <a:t>al crear un producto open hardware (de uso público) no podría ser embargado.  </a:t>
            </a:r>
            <a:endParaRPr lang="es-MX" sz="3200" dirty="0" smtClean="0"/>
          </a:p>
          <a:p>
            <a:endParaRPr lang="es-MX" sz="3200" dirty="0"/>
          </a:p>
          <a:p>
            <a:endParaRPr lang="es-MX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7635" y="4435434"/>
            <a:ext cx="2949500" cy="221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472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Un poco de historia…</a:t>
            </a:r>
            <a:endParaRPr lang="es-MX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MX" sz="3200" dirty="0"/>
              <a:t>Para su creación participaron alumnos que desarrollaban sus tesis como Hernando Barragan (Colombia) quien desarrollo la plataforma de programación Wiring con la cual se programa el microcontrolador</a:t>
            </a:r>
            <a:r>
              <a:rPr lang="es-MX" sz="3200" dirty="0" smtClean="0"/>
              <a:t>. </a:t>
            </a:r>
            <a:endParaRPr lang="es-MX" sz="3200" dirty="0"/>
          </a:p>
          <a:p>
            <a:endParaRPr lang="es-MX" sz="3200" dirty="0" smtClean="0"/>
          </a:p>
          <a:p>
            <a:endParaRPr lang="es-MX" sz="3200" dirty="0"/>
          </a:p>
          <a:p>
            <a:endParaRPr lang="es-MX" sz="3200" dirty="0" smtClean="0"/>
          </a:p>
          <a:p>
            <a:endParaRPr lang="es-MX" sz="3200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3690" y="3424428"/>
            <a:ext cx="3238203" cy="3238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470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¿Para que se diseño?</a:t>
            </a:r>
            <a:endParaRPr lang="es-MX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67448" y="864108"/>
            <a:ext cx="8178084" cy="5120640"/>
          </a:xfrm>
        </p:spPr>
        <p:txBody>
          <a:bodyPr>
            <a:normAutofit/>
          </a:bodyPr>
          <a:lstStyle/>
          <a:p>
            <a:r>
              <a:rPr lang="es-MX" sz="3200" dirty="0" smtClean="0"/>
              <a:t>Se diseño para que los estudiantes de computación y electrónica del instituto pudieran crear prototipos con microcontroladores, ya que en </a:t>
            </a:r>
            <a:r>
              <a:rPr lang="es-MX" sz="3200" dirty="0"/>
              <a:t>aquel entonces adquirir una placa </a:t>
            </a:r>
            <a:r>
              <a:rPr lang="es-MX" sz="3200" dirty="0" smtClean="0"/>
              <a:t>de desarrollo era </a:t>
            </a:r>
            <a:r>
              <a:rPr lang="es-MX" sz="3200" dirty="0"/>
              <a:t>bastante caro y no ofrecían el soporte </a:t>
            </a:r>
            <a:r>
              <a:rPr lang="es-MX" sz="3200" dirty="0" smtClean="0"/>
              <a:t>adecuado. </a:t>
            </a:r>
          </a:p>
          <a:p>
            <a:r>
              <a:rPr lang="es-MX" sz="3200" dirty="0" smtClean="0"/>
              <a:t>Además de que Banzi (el era estudiante) tenia la intención de ayudar a su escuela a evitar la banca-rota con las ganancias de vender las tarjetas. </a:t>
            </a:r>
          </a:p>
          <a:p>
            <a:endParaRPr lang="es-MX" sz="3200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0056" y="4983179"/>
            <a:ext cx="2854817" cy="1737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934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¿Qué distingue a Arduino de otras tarjetas?</a:t>
            </a:r>
            <a:endParaRPr lang="es-MX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869268" y="864108"/>
            <a:ext cx="7837628" cy="5120640"/>
          </a:xfrm>
        </p:spPr>
        <p:txBody>
          <a:bodyPr/>
          <a:lstStyle/>
          <a:p>
            <a:r>
              <a:rPr lang="es-MX" dirty="0"/>
              <a:t> </a:t>
            </a:r>
            <a:r>
              <a:rPr lang="es-MX" sz="3200" dirty="0"/>
              <a:t>La </a:t>
            </a:r>
            <a:r>
              <a:rPr lang="es-MX" sz="3200" dirty="0" smtClean="0"/>
              <a:t>filosofía </a:t>
            </a:r>
            <a:r>
              <a:rPr lang="es-MX" sz="3200" dirty="0"/>
              <a:t>OpenSource – </a:t>
            </a:r>
            <a:r>
              <a:rPr lang="es-MX" sz="3200" dirty="0" smtClean="0"/>
              <a:t>Código </a:t>
            </a:r>
            <a:r>
              <a:rPr lang="es-MX" sz="3200" dirty="0"/>
              <a:t>Abierto- que lo sustenta</a:t>
            </a:r>
          </a:p>
          <a:p>
            <a:r>
              <a:rPr lang="es-MX" sz="3200" dirty="0"/>
              <a:t> La comunidad formada a su alrededor</a:t>
            </a:r>
          </a:p>
          <a:p>
            <a:r>
              <a:rPr lang="es-MX" sz="3200" dirty="0"/>
              <a:t> La sencillez del lenguaje de programación</a:t>
            </a:r>
          </a:p>
          <a:p>
            <a:r>
              <a:rPr lang="es-MX" sz="3200" dirty="0"/>
              <a:t> El hardware de bajo costo</a:t>
            </a:r>
          </a:p>
          <a:p>
            <a:endParaRPr lang="es-MX" dirty="0" smtClean="0"/>
          </a:p>
          <a:p>
            <a:endParaRPr lang="es-MX" dirty="0"/>
          </a:p>
          <a:p>
            <a:endParaRPr lang="es-MX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3070" y="4351277"/>
            <a:ext cx="5205949" cy="2204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589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arco">
  <a:themeElements>
    <a:clrScheme name="Marco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Marco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arco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TM03457475[[fn=Marco]]</Template>
  <TotalTime>297</TotalTime>
  <Words>1293</Words>
  <Application>Microsoft Office PowerPoint</Application>
  <PresentationFormat>Panorámica</PresentationFormat>
  <Paragraphs>187</Paragraphs>
  <Slides>30</Slides>
  <Notes>1</Notes>
  <HiddenSlides>0</HiddenSlides>
  <MMClips>2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30</vt:i4>
      </vt:variant>
    </vt:vector>
  </HeadingPairs>
  <TitlesOfParts>
    <vt:vector size="39" baseType="lpstr">
      <vt:lpstr>ＭＳ Ｐゴシック</vt:lpstr>
      <vt:lpstr>ＭＳ Ｐゴシック</vt:lpstr>
      <vt:lpstr>Calibri</vt:lpstr>
      <vt:lpstr>Corbel</vt:lpstr>
      <vt:lpstr>HelveticaNeueLT Pro 77 BdCn</vt:lpstr>
      <vt:lpstr>Times New Roman</vt:lpstr>
      <vt:lpstr>Wingdings</vt:lpstr>
      <vt:lpstr>Wingdings 2</vt:lpstr>
      <vt:lpstr>Marco</vt:lpstr>
      <vt:lpstr>Introducción a Arduino</vt:lpstr>
      <vt:lpstr>¿Qué es Arduino?</vt:lpstr>
      <vt:lpstr>¿Qué es Arduino?</vt:lpstr>
      <vt:lpstr>¿Qué es Arduino?</vt:lpstr>
      <vt:lpstr>¿Qué es Arduino?</vt:lpstr>
      <vt:lpstr>Un poco de historia…</vt:lpstr>
      <vt:lpstr>Un poco de historia…</vt:lpstr>
      <vt:lpstr>¿Para que se diseño?</vt:lpstr>
      <vt:lpstr>¿Qué distingue a Arduino de otras tarjetas?</vt:lpstr>
      <vt:lpstr>Modelos Arduino</vt:lpstr>
      <vt:lpstr>Pero ¿Cuál usaremos nosotros?</vt:lpstr>
      <vt:lpstr>Pero ¿Cuál usaremos nosotros?</vt:lpstr>
      <vt:lpstr>¿Qué es un Shield? </vt:lpstr>
      <vt:lpstr>Un poco de motivación por parte de Massimo Banzi</vt:lpstr>
      <vt:lpstr>El entorno de desarrollo Arduino</vt:lpstr>
      <vt:lpstr>Conexiones Arduino UNO</vt:lpstr>
      <vt:lpstr>Conexiones Arduino UNO</vt:lpstr>
      <vt:lpstr>Manipulación de salidas digitales</vt:lpstr>
      <vt:lpstr>Manipulación de salidas digitales</vt:lpstr>
      <vt:lpstr>Practiquemos un poco…</vt:lpstr>
      <vt:lpstr>Practica #1</vt:lpstr>
      <vt:lpstr>Practica #2</vt:lpstr>
      <vt:lpstr>Mezclando con ciclos repetitivos</vt:lpstr>
      <vt:lpstr>Leyendo entradas digitales</vt:lpstr>
      <vt:lpstr>Leyendo entradas digitales</vt:lpstr>
      <vt:lpstr>Practiquemos un poco…</vt:lpstr>
      <vt:lpstr>Practica #3</vt:lpstr>
      <vt:lpstr>Practica #4</vt:lpstr>
      <vt:lpstr>Material de repaso y apoyo</vt:lpstr>
      <vt:lpstr>Continuara…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Introducción a Arduino</dc:title>
  <dc:creator>Daniel Fernández Raygoza</dc:creator>
  <cp:lastModifiedBy>Daniel Fernández Raygoza</cp:lastModifiedBy>
  <cp:revision>57</cp:revision>
  <dcterms:created xsi:type="dcterms:W3CDTF">2016-02-20T06:05:00Z</dcterms:created>
  <dcterms:modified xsi:type="dcterms:W3CDTF">2016-02-27T06:40:09Z</dcterms:modified>
</cp:coreProperties>
</file>